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</p:sldMasterIdLst>
  <p:notesMasterIdLst>
    <p:notesMasterId r:id="rId12"/>
  </p:notesMasterIdLst>
  <p:handoutMasterIdLst>
    <p:handoutMasterId r:id="rId13"/>
  </p:handoutMasterIdLst>
  <p:sldIdLst>
    <p:sldId id="256" r:id="rId2"/>
    <p:sldId id="273" r:id="rId3"/>
    <p:sldId id="257" r:id="rId4"/>
    <p:sldId id="270" r:id="rId5"/>
    <p:sldId id="271" r:id="rId6"/>
    <p:sldId id="272" r:id="rId7"/>
    <p:sldId id="274" r:id="rId8"/>
    <p:sldId id="275" r:id="rId9"/>
    <p:sldId id="276" r:id="rId10"/>
    <p:sldId id="277" r:id="rId11"/>
  </p:sldIdLst>
  <p:sldSz cx="9144000" cy="6858000" type="screen4x3"/>
  <p:notesSz cx="6810375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99CCFF"/>
    <a:srgbClr val="CCCCFF"/>
    <a:srgbClr val="CCFF33"/>
    <a:srgbClr val="99FFCC"/>
    <a:srgbClr val="FF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Stile con tema 2 - Colore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Stile con tema 2 - Colore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Stile con tema 2 - Color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Stile con tema 2 - Color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Stile con tema 2 - Color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Stile chiaro 3 - Color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Stile medio 4 - Color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4" d="100"/>
          <a:sy n="104" d="100"/>
        </p:scale>
        <p:origin x="-90" y="90"/>
      </p:cViewPr>
      <p:guideLst>
        <p:guide orient="horz" pos="218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63F22F-61BD-4A11-9A5E-9E8DEF3923F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29F1FD37-FC53-4F1F-B39F-CDABE0EB38F8}">
      <dgm:prSet phldrT="[Testo]" custT="1"/>
      <dgm:spPr>
        <a:solidFill>
          <a:schemeClr val="accent5">
            <a:lumMod val="50000"/>
          </a:schemeClr>
        </a:solidFill>
      </dgm:spPr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000" b="1" kern="1200" spc="-50" dirty="0">
              <a:solidFill>
                <a:schemeClr val="bg1"/>
              </a:solidFill>
              <a:latin typeface="+mj-lt"/>
              <a:ea typeface="+mj-ea"/>
              <a:cs typeface="+mj-cs"/>
            </a:rPr>
            <a:t>MACRO OBIETTIVO del PNP 2015-2018</a:t>
          </a:r>
          <a:endParaRPr lang="it-IT" sz="2000" kern="1200" spc="-50" dirty="0">
            <a:solidFill>
              <a:schemeClr val="bg1"/>
            </a:solidFill>
            <a:latin typeface="+mj-lt"/>
            <a:ea typeface="+mj-ea"/>
            <a:cs typeface="+mj-cs"/>
          </a:endParaRPr>
        </a:p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000" kern="1200" dirty="0"/>
            <a:t>Miglioramento della efficacia ed integrazione delle attività di controllo e della </a:t>
          </a:r>
          <a:r>
            <a:rPr lang="it-IT" sz="2000" kern="1200" dirty="0" err="1"/>
            <a:t>compliance</a:t>
          </a:r>
          <a:r>
            <a:rPr lang="it-IT" sz="2000" kern="1200" dirty="0"/>
            <a:t> da parte dei destinatari delle norme</a:t>
          </a:r>
          <a:endParaRPr lang="it-IT" sz="2000" kern="1200" spc="-50" dirty="0">
            <a:solidFill>
              <a:schemeClr val="bg1"/>
            </a:solidFill>
            <a:latin typeface="+mj-lt"/>
            <a:ea typeface="+mj-ea"/>
            <a:cs typeface="+mj-cs"/>
          </a:endParaRPr>
        </a:p>
      </dgm:t>
    </dgm:pt>
    <dgm:pt modelId="{96A30714-5ED8-4E09-8421-9D19EB8B40B9}" type="parTrans" cxnId="{588B3DDF-7314-4952-9366-844AC9C5350F}">
      <dgm:prSet/>
      <dgm:spPr/>
      <dgm:t>
        <a:bodyPr/>
        <a:lstStyle/>
        <a:p>
          <a:endParaRPr lang="it-IT"/>
        </a:p>
      </dgm:t>
    </dgm:pt>
    <dgm:pt modelId="{6D963431-DE14-4160-8FAC-2810EC3673F7}" type="sibTrans" cxnId="{588B3DDF-7314-4952-9366-844AC9C5350F}">
      <dgm:prSet/>
      <dgm:spPr/>
      <dgm:t>
        <a:bodyPr/>
        <a:lstStyle/>
        <a:p>
          <a:endParaRPr lang="it-IT"/>
        </a:p>
      </dgm:t>
    </dgm:pt>
    <dgm:pt modelId="{FAD7E260-5527-4216-8592-0BE7BC73450C}">
      <dgm:prSet phldrT="[Testo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it-IT" sz="2000" kern="12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rPr>
            <a:t>Obiettivi specifici</a:t>
          </a:r>
        </a:p>
      </dgm:t>
    </dgm:pt>
    <dgm:pt modelId="{9CCA309A-E23D-4B01-A4DC-F46ACCD95DA3}" type="parTrans" cxnId="{62F034AE-3D52-4769-84CB-11BA3BEA1868}">
      <dgm:prSet/>
      <dgm:spPr/>
      <dgm:t>
        <a:bodyPr/>
        <a:lstStyle/>
        <a:p>
          <a:endParaRPr lang="it-IT"/>
        </a:p>
      </dgm:t>
    </dgm:pt>
    <dgm:pt modelId="{D28E313E-3DC9-41F0-8E19-C28DF785AC26}" type="sibTrans" cxnId="{62F034AE-3D52-4769-84CB-11BA3BEA1868}">
      <dgm:prSet/>
      <dgm:spPr/>
      <dgm:t>
        <a:bodyPr/>
        <a:lstStyle/>
        <a:p>
          <a:endParaRPr lang="it-IT"/>
        </a:p>
      </dgm:t>
    </dgm:pt>
    <dgm:pt modelId="{B3D91573-DB17-462A-A5DB-F9BA3F313B1A}">
      <dgm:prSet phldrT="[Tes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it-IT" sz="2000" kern="12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rPr>
            <a:t>Competenze/attuazioni tecniche</a:t>
          </a:r>
        </a:p>
      </dgm:t>
    </dgm:pt>
    <dgm:pt modelId="{E603F766-8B77-4668-9F6A-1A990788D82B}" type="parTrans" cxnId="{F18D837A-DA22-4AC2-912C-DAA7DA317C4C}">
      <dgm:prSet/>
      <dgm:spPr/>
      <dgm:t>
        <a:bodyPr/>
        <a:lstStyle/>
        <a:p>
          <a:endParaRPr lang="it-IT"/>
        </a:p>
      </dgm:t>
    </dgm:pt>
    <dgm:pt modelId="{64B18E3F-8060-46BB-BA0F-AC8ABFECBD8B}" type="sibTrans" cxnId="{F18D837A-DA22-4AC2-912C-DAA7DA317C4C}">
      <dgm:prSet/>
      <dgm:spPr/>
      <dgm:t>
        <a:bodyPr/>
        <a:lstStyle/>
        <a:p>
          <a:endParaRPr lang="it-IT"/>
        </a:p>
      </dgm:t>
    </dgm:pt>
    <dgm:pt modelId="{F4121F85-7445-4754-8353-4B1CB431A0D7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it-IT" sz="2000" kern="12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rPr>
            <a:t>Obiettivi generali</a:t>
          </a:r>
        </a:p>
      </dgm:t>
    </dgm:pt>
    <dgm:pt modelId="{E2C4664A-A33B-42C0-8663-EE4CB87F40FB}" type="parTrans" cxnId="{8121B7BC-B94E-4424-963B-99EAF4EEF29A}">
      <dgm:prSet/>
      <dgm:spPr/>
      <dgm:t>
        <a:bodyPr/>
        <a:lstStyle/>
        <a:p>
          <a:endParaRPr lang="it-IT"/>
        </a:p>
      </dgm:t>
    </dgm:pt>
    <dgm:pt modelId="{6B44ED3C-79F5-482F-A9D5-2B84A40518DD}" type="sibTrans" cxnId="{8121B7BC-B94E-4424-963B-99EAF4EEF29A}">
      <dgm:prSet/>
      <dgm:spPr/>
      <dgm:t>
        <a:bodyPr/>
        <a:lstStyle/>
        <a:p>
          <a:endParaRPr lang="it-IT"/>
        </a:p>
      </dgm:t>
    </dgm:pt>
    <dgm:pt modelId="{00CBBC51-3EE4-4615-9DEB-565B14EB52D6}" type="pres">
      <dgm:prSet presAssocID="{FA63F22F-61BD-4A11-9A5E-9E8DEF3923F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A56A488-BEB8-498B-8E01-1D454D82A5DF}" type="pres">
      <dgm:prSet presAssocID="{29F1FD37-FC53-4F1F-B39F-CDABE0EB38F8}" presName="parentLin" presStyleCnt="0"/>
      <dgm:spPr/>
    </dgm:pt>
    <dgm:pt modelId="{59ED6F8A-0933-4F0F-B933-6E1872028691}" type="pres">
      <dgm:prSet presAssocID="{29F1FD37-FC53-4F1F-B39F-CDABE0EB38F8}" presName="parentLeftMargin" presStyleLbl="node1" presStyleIdx="0" presStyleCnt="4"/>
      <dgm:spPr/>
      <dgm:t>
        <a:bodyPr/>
        <a:lstStyle/>
        <a:p>
          <a:endParaRPr lang="it-IT"/>
        </a:p>
      </dgm:t>
    </dgm:pt>
    <dgm:pt modelId="{8C82DF22-EDDC-4277-A31E-8EAA20354621}" type="pres">
      <dgm:prSet presAssocID="{29F1FD37-FC53-4F1F-B39F-CDABE0EB38F8}" presName="parentText" presStyleLbl="node1" presStyleIdx="0" presStyleCnt="4" custScaleX="136523" custScaleY="274289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D1B3D71-26A4-4815-9205-10E6FF86FF23}" type="pres">
      <dgm:prSet presAssocID="{29F1FD37-FC53-4F1F-B39F-CDABE0EB38F8}" presName="negativeSpace" presStyleCnt="0"/>
      <dgm:spPr/>
    </dgm:pt>
    <dgm:pt modelId="{3BB68E05-C456-4D57-9A08-4568C5269491}" type="pres">
      <dgm:prSet presAssocID="{29F1FD37-FC53-4F1F-B39F-CDABE0EB38F8}" presName="childText" presStyleLbl="conFgAcc1" presStyleIdx="0" presStyleCnt="4">
        <dgm:presLayoutVars>
          <dgm:bulletEnabled val="1"/>
        </dgm:presLayoutVars>
      </dgm:prSet>
      <dgm:spPr/>
    </dgm:pt>
    <dgm:pt modelId="{0C208B0F-4A65-4C15-950D-66A7A09E3420}" type="pres">
      <dgm:prSet presAssocID="{6D963431-DE14-4160-8FAC-2810EC3673F7}" presName="spaceBetweenRectangles" presStyleCnt="0"/>
      <dgm:spPr/>
    </dgm:pt>
    <dgm:pt modelId="{90033A11-23EC-4F77-9676-ED1377755C29}" type="pres">
      <dgm:prSet presAssocID="{F4121F85-7445-4754-8353-4B1CB431A0D7}" presName="parentLin" presStyleCnt="0"/>
      <dgm:spPr/>
    </dgm:pt>
    <dgm:pt modelId="{AA14610D-5CD0-4E38-B69A-CFE78A54982E}" type="pres">
      <dgm:prSet presAssocID="{F4121F85-7445-4754-8353-4B1CB431A0D7}" presName="parentLeftMargin" presStyleLbl="node1" presStyleIdx="0" presStyleCnt="4"/>
      <dgm:spPr/>
      <dgm:t>
        <a:bodyPr/>
        <a:lstStyle/>
        <a:p>
          <a:endParaRPr lang="it-IT"/>
        </a:p>
      </dgm:t>
    </dgm:pt>
    <dgm:pt modelId="{0B3325E8-D99A-416C-8E4A-D7CCA1B12F5E}" type="pres">
      <dgm:prSet presAssocID="{F4121F85-7445-4754-8353-4B1CB431A0D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E983D22-0341-4D14-AA31-82A7075F50A6}" type="pres">
      <dgm:prSet presAssocID="{F4121F85-7445-4754-8353-4B1CB431A0D7}" presName="negativeSpace" presStyleCnt="0"/>
      <dgm:spPr/>
    </dgm:pt>
    <dgm:pt modelId="{3D459BA6-01CA-47A4-871F-F97610F9EA6A}" type="pres">
      <dgm:prSet presAssocID="{F4121F85-7445-4754-8353-4B1CB431A0D7}" presName="childText" presStyleLbl="conFgAcc1" presStyleIdx="1" presStyleCnt="4">
        <dgm:presLayoutVars>
          <dgm:bulletEnabled val="1"/>
        </dgm:presLayoutVars>
      </dgm:prSet>
      <dgm:spPr/>
    </dgm:pt>
    <dgm:pt modelId="{37B86565-5840-45C5-9125-15E15870FD9E}" type="pres">
      <dgm:prSet presAssocID="{6B44ED3C-79F5-482F-A9D5-2B84A40518DD}" presName="spaceBetweenRectangles" presStyleCnt="0"/>
      <dgm:spPr/>
    </dgm:pt>
    <dgm:pt modelId="{69162656-459B-4C25-BD32-B34084BA24F6}" type="pres">
      <dgm:prSet presAssocID="{FAD7E260-5527-4216-8592-0BE7BC73450C}" presName="parentLin" presStyleCnt="0"/>
      <dgm:spPr/>
    </dgm:pt>
    <dgm:pt modelId="{9B208772-64FE-40E3-A690-CF600BA3A287}" type="pres">
      <dgm:prSet presAssocID="{FAD7E260-5527-4216-8592-0BE7BC73450C}" presName="parentLeftMargin" presStyleLbl="node1" presStyleIdx="1" presStyleCnt="4"/>
      <dgm:spPr/>
      <dgm:t>
        <a:bodyPr/>
        <a:lstStyle/>
        <a:p>
          <a:endParaRPr lang="it-IT"/>
        </a:p>
      </dgm:t>
    </dgm:pt>
    <dgm:pt modelId="{23C43741-93CC-4090-B6F4-6EAC8BC9D63F}" type="pres">
      <dgm:prSet presAssocID="{FAD7E260-5527-4216-8592-0BE7BC73450C}" presName="parentText" presStyleLbl="node1" presStyleIdx="2" presStyleCnt="4" custLinFactNeighborX="-1436" custLinFactNeighborY="615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DCE66BC-56EF-49E4-BA9A-F60C52140A13}" type="pres">
      <dgm:prSet presAssocID="{FAD7E260-5527-4216-8592-0BE7BC73450C}" presName="negativeSpace" presStyleCnt="0"/>
      <dgm:spPr/>
    </dgm:pt>
    <dgm:pt modelId="{338F76D5-0BB6-4965-BEB3-B61976D07A24}" type="pres">
      <dgm:prSet presAssocID="{FAD7E260-5527-4216-8592-0BE7BC73450C}" presName="childText" presStyleLbl="conFgAcc1" presStyleIdx="2" presStyleCnt="4">
        <dgm:presLayoutVars>
          <dgm:bulletEnabled val="1"/>
        </dgm:presLayoutVars>
      </dgm:prSet>
      <dgm:spPr/>
    </dgm:pt>
    <dgm:pt modelId="{3AE2CF44-2B3E-4B98-934D-C4AE24F4CB0E}" type="pres">
      <dgm:prSet presAssocID="{D28E313E-3DC9-41F0-8E19-C28DF785AC26}" presName="spaceBetweenRectangles" presStyleCnt="0"/>
      <dgm:spPr/>
    </dgm:pt>
    <dgm:pt modelId="{D539CC8B-AF0C-40C3-B553-773A1A45D642}" type="pres">
      <dgm:prSet presAssocID="{B3D91573-DB17-462A-A5DB-F9BA3F313B1A}" presName="parentLin" presStyleCnt="0"/>
      <dgm:spPr/>
    </dgm:pt>
    <dgm:pt modelId="{2FCF6D13-9A71-47F3-AD3B-CC5E9FB76E96}" type="pres">
      <dgm:prSet presAssocID="{B3D91573-DB17-462A-A5DB-F9BA3F313B1A}" presName="parentLeftMargin" presStyleLbl="node1" presStyleIdx="2" presStyleCnt="4"/>
      <dgm:spPr/>
      <dgm:t>
        <a:bodyPr/>
        <a:lstStyle/>
        <a:p>
          <a:endParaRPr lang="it-IT"/>
        </a:p>
      </dgm:t>
    </dgm:pt>
    <dgm:pt modelId="{6870AFE6-2BFA-419F-ABBB-08FF59921E8D}" type="pres">
      <dgm:prSet presAssocID="{B3D91573-DB17-462A-A5DB-F9BA3F313B1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B65B2E4-0F85-4F71-8AD8-29F1EE626071}" type="pres">
      <dgm:prSet presAssocID="{B3D91573-DB17-462A-A5DB-F9BA3F313B1A}" presName="negativeSpace" presStyleCnt="0"/>
      <dgm:spPr/>
    </dgm:pt>
    <dgm:pt modelId="{757D3722-2CA0-42FC-8492-F8291BD2EEEB}" type="pres">
      <dgm:prSet presAssocID="{B3D91573-DB17-462A-A5DB-F9BA3F313B1A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F18D837A-DA22-4AC2-912C-DAA7DA317C4C}" srcId="{FA63F22F-61BD-4A11-9A5E-9E8DEF3923F3}" destId="{B3D91573-DB17-462A-A5DB-F9BA3F313B1A}" srcOrd="3" destOrd="0" parTransId="{E603F766-8B77-4668-9F6A-1A990788D82B}" sibTransId="{64B18E3F-8060-46BB-BA0F-AC8ABFECBD8B}"/>
    <dgm:cxn modelId="{D6D34CFA-D80E-40A0-9E90-BB1C609E156A}" type="presOf" srcId="{F4121F85-7445-4754-8353-4B1CB431A0D7}" destId="{0B3325E8-D99A-416C-8E4A-D7CCA1B12F5E}" srcOrd="1" destOrd="0" presId="urn:microsoft.com/office/officeart/2005/8/layout/list1"/>
    <dgm:cxn modelId="{4F1A4BDB-100F-4F30-B7BB-D572BDF8ED35}" type="presOf" srcId="{29F1FD37-FC53-4F1F-B39F-CDABE0EB38F8}" destId="{59ED6F8A-0933-4F0F-B933-6E1872028691}" srcOrd="0" destOrd="0" presId="urn:microsoft.com/office/officeart/2005/8/layout/list1"/>
    <dgm:cxn modelId="{AF98511B-4FD2-41A4-89BD-F8F9BE9DA816}" type="presOf" srcId="{FAD7E260-5527-4216-8592-0BE7BC73450C}" destId="{9B208772-64FE-40E3-A690-CF600BA3A287}" srcOrd="0" destOrd="0" presId="urn:microsoft.com/office/officeart/2005/8/layout/list1"/>
    <dgm:cxn modelId="{ABB0BECB-E2B4-455C-A49B-F8C2498FBB4C}" type="presOf" srcId="{B3D91573-DB17-462A-A5DB-F9BA3F313B1A}" destId="{2FCF6D13-9A71-47F3-AD3B-CC5E9FB76E96}" srcOrd="0" destOrd="0" presId="urn:microsoft.com/office/officeart/2005/8/layout/list1"/>
    <dgm:cxn modelId="{1C145075-09FD-493E-8FA1-71D0B857C8C6}" type="presOf" srcId="{FAD7E260-5527-4216-8592-0BE7BC73450C}" destId="{23C43741-93CC-4090-B6F4-6EAC8BC9D63F}" srcOrd="1" destOrd="0" presId="urn:microsoft.com/office/officeart/2005/8/layout/list1"/>
    <dgm:cxn modelId="{62F034AE-3D52-4769-84CB-11BA3BEA1868}" srcId="{FA63F22F-61BD-4A11-9A5E-9E8DEF3923F3}" destId="{FAD7E260-5527-4216-8592-0BE7BC73450C}" srcOrd="2" destOrd="0" parTransId="{9CCA309A-E23D-4B01-A4DC-F46ACCD95DA3}" sibTransId="{D28E313E-3DC9-41F0-8E19-C28DF785AC26}"/>
    <dgm:cxn modelId="{EF7F10DE-077C-4583-8821-A80941243BD2}" type="presOf" srcId="{FA63F22F-61BD-4A11-9A5E-9E8DEF3923F3}" destId="{00CBBC51-3EE4-4615-9DEB-565B14EB52D6}" srcOrd="0" destOrd="0" presId="urn:microsoft.com/office/officeart/2005/8/layout/list1"/>
    <dgm:cxn modelId="{CF512497-EF7A-4DC2-A8FB-5E73B210A62D}" type="presOf" srcId="{29F1FD37-FC53-4F1F-B39F-CDABE0EB38F8}" destId="{8C82DF22-EDDC-4277-A31E-8EAA20354621}" srcOrd="1" destOrd="0" presId="urn:microsoft.com/office/officeart/2005/8/layout/list1"/>
    <dgm:cxn modelId="{588B3DDF-7314-4952-9366-844AC9C5350F}" srcId="{FA63F22F-61BD-4A11-9A5E-9E8DEF3923F3}" destId="{29F1FD37-FC53-4F1F-B39F-CDABE0EB38F8}" srcOrd="0" destOrd="0" parTransId="{96A30714-5ED8-4E09-8421-9D19EB8B40B9}" sibTransId="{6D963431-DE14-4160-8FAC-2810EC3673F7}"/>
    <dgm:cxn modelId="{8121B7BC-B94E-4424-963B-99EAF4EEF29A}" srcId="{FA63F22F-61BD-4A11-9A5E-9E8DEF3923F3}" destId="{F4121F85-7445-4754-8353-4B1CB431A0D7}" srcOrd="1" destOrd="0" parTransId="{E2C4664A-A33B-42C0-8663-EE4CB87F40FB}" sibTransId="{6B44ED3C-79F5-482F-A9D5-2B84A40518DD}"/>
    <dgm:cxn modelId="{7F7D3B74-170D-43ED-8155-E13605F993AE}" type="presOf" srcId="{B3D91573-DB17-462A-A5DB-F9BA3F313B1A}" destId="{6870AFE6-2BFA-419F-ABBB-08FF59921E8D}" srcOrd="1" destOrd="0" presId="urn:microsoft.com/office/officeart/2005/8/layout/list1"/>
    <dgm:cxn modelId="{6116C80B-3023-4AD4-B5C3-7DB2DEC2F3F2}" type="presOf" srcId="{F4121F85-7445-4754-8353-4B1CB431A0D7}" destId="{AA14610D-5CD0-4E38-B69A-CFE78A54982E}" srcOrd="0" destOrd="0" presId="urn:microsoft.com/office/officeart/2005/8/layout/list1"/>
    <dgm:cxn modelId="{ABEE0A25-0441-4CC9-A724-59B0B265991A}" type="presParOf" srcId="{00CBBC51-3EE4-4615-9DEB-565B14EB52D6}" destId="{0A56A488-BEB8-498B-8E01-1D454D82A5DF}" srcOrd="0" destOrd="0" presId="urn:microsoft.com/office/officeart/2005/8/layout/list1"/>
    <dgm:cxn modelId="{FBB0A12B-96DE-4896-81FA-A57450DA3606}" type="presParOf" srcId="{0A56A488-BEB8-498B-8E01-1D454D82A5DF}" destId="{59ED6F8A-0933-4F0F-B933-6E1872028691}" srcOrd="0" destOrd="0" presId="urn:microsoft.com/office/officeart/2005/8/layout/list1"/>
    <dgm:cxn modelId="{064E7545-7FA4-4BAD-805A-C3882AD48F0C}" type="presParOf" srcId="{0A56A488-BEB8-498B-8E01-1D454D82A5DF}" destId="{8C82DF22-EDDC-4277-A31E-8EAA20354621}" srcOrd="1" destOrd="0" presId="urn:microsoft.com/office/officeart/2005/8/layout/list1"/>
    <dgm:cxn modelId="{C1B4694C-710A-40B6-9DA7-EF1CC7AE6A42}" type="presParOf" srcId="{00CBBC51-3EE4-4615-9DEB-565B14EB52D6}" destId="{8D1B3D71-26A4-4815-9205-10E6FF86FF23}" srcOrd="1" destOrd="0" presId="urn:microsoft.com/office/officeart/2005/8/layout/list1"/>
    <dgm:cxn modelId="{CD1234A1-5FE4-4D9D-BC63-A4625FD66C63}" type="presParOf" srcId="{00CBBC51-3EE4-4615-9DEB-565B14EB52D6}" destId="{3BB68E05-C456-4D57-9A08-4568C5269491}" srcOrd="2" destOrd="0" presId="urn:microsoft.com/office/officeart/2005/8/layout/list1"/>
    <dgm:cxn modelId="{5A0963EE-3DE7-477A-8E85-CB413A8EB126}" type="presParOf" srcId="{00CBBC51-3EE4-4615-9DEB-565B14EB52D6}" destId="{0C208B0F-4A65-4C15-950D-66A7A09E3420}" srcOrd="3" destOrd="0" presId="urn:microsoft.com/office/officeart/2005/8/layout/list1"/>
    <dgm:cxn modelId="{FDDD7A1D-3C46-48C3-A13C-367615C719BD}" type="presParOf" srcId="{00CBBC51-3EE4-4615-9DEB-565B14EB52D6}" destId="{90033A11-23EC-4F77-9676-ED1377755C29}" srcOrd="4" destOrd="0" presId="urn:microsoft.com/office/officeart/2005/8/layout/list1"/>
    <dgm:cxn modelId="{95339A35-79A9-45BB-91F9-4D50D43918BD}" type="presParOf" srcId="{90033A11-23EC-4F77-9676-ED1377755C29}" destId="{AA14610D-5CD0-4E38-B69A-CFE78A54982E}" srcOrd="0" destOrd="0" presId="urn:microsoft.com/office/officeart/2005/8/layout/list1"/>
    <dgm:cxn modelId="{0F2644A5-6AC8-4084-932C-0E1E199A7600}" type="presParOf" srcId="{90033A11-23EC-4F77-9676-ED1377755C29}" destId="{0B3325E8-D99A-416C-8E4A-D7CCA1B12F5E}" srcOrd="1" destOrd="0" presId="urn:microsoft.com/office/officeart/2005/8/layout/list1"/>
    <dgm:cxn modelId="{D5058D27-A3D9-435F-A01B-36359E3592A9}" type="presParOf" srcId="{00CBBC51-3EE4-4615-9DEB-565B14EB52D6}" destId="{AE983D22-0341-4D14-AA31-82A7075F50A6}" srcOrd="5" destOrd="0" presId="urn:microsoft.com/office/officeart/2005/8/layout/list1"/>
    <dgm:cxn modelId="{5EA91887-8017-4BB0-A129-E1A617D0F173}" type="presParOf" srcId="{00CBBC51-3EE4-4615-9DEB-565B14EB52D6}" destId="{3D459BA6-01CA-47A4-871F-F97610F9EA6A}" srcOrd="6" destOrd="0" presId="urn:microsoft.com/office/officeart/2005/8/layout/list1"/>
    <dgm:cxn modelId="{63671EBD-D53D-4705-9DF1-289F6E1ACDC4}" type="presParOf" srcId="{00CBBC51-3EE4-4615-9DEB-565B14EB52D6}" destId="{37B86565-5840-45C5-9125-15E15870FD9E}" srcOrd="7" destOrd="0" presId="urn:microsoft.com/office/officeart/2005/8/layout/list1"/>
    <dgm:cxn modelId="{B9715C45-F1BC-418D-8D66-FC6B4806F5D1}" type="presParOf" srcId="{00CBBC51-3EE4-4615-9DEB-565B14EB52D6}" destId="{69162656-459B-4C25-BD32-B34084BA24F6}" srcOrd="8" destOrd="0" presId="urn:microsoft.com/office/officeart/2005/8/layout/list1"/>
    <dgm:cxn modelId="{1FE51424-5D5A-438E-930C-98CF055BE479}" type="presParOf" srcId="{69162656-459B-4C25-BD32-B34084BA24F6}" destId="{9B208772-64FE-40E3-A690-CF600BA3A287}" srcOrd="0" destOrd="0" presId="urn:microsoft.com/office/officeart/2005/8/layout/list1"/>
    <dgm:cxn modelId="{13952BC1-C3C9-4BE2-9EAF-41F4DB660AAB}" type="presParOf" srcId="{69162656-459B-4C25-BD32-B34084BA24F6}" destId="{23C43741-93CC-4090-B6F4-6EAC8BC9D63F}" srcOrd="1" destOrd="0" presId="urn:microsoft.com/office/officeart/2005/8/layout/list1"/>
    <dgm:cxn modelId="{44C3CCBA-565D-4144-BC17-2D849C818B71}" type="presParOf" srcId="{00CBBC51-3EE4-4615-9DEB-565B14EB52D6}" destId="{4DCE66BC-56EF-49E4-BA9A-F60C52140A13}" srcOrd="9" destOrd="0" presId="urn:microsoft.com/office/officeart/2005/8/layout/list1"/>
    <dgm:cxn modelId="{35363720-3282-46B7-B1EA-9BE8B57A062A}" type="presParOf" srcId="{00CBBC51-3EE4-4615-9DEB-565B14EB52D6}" destId="{338F76D5-0BB6-4965-BEB3-B61976D07A24}" srcOrd="10" destOrd="0" presId="urn:microsoft.com/office/officeart/2005/8/layout/list1"/>
    <dgm:cxn modelId="{769CE041-7276-483C-BE5D-2BD340D4F3A3}" type="presParOf" srcId="{00CBBC51-3EE4-4615-9DEB-565B14EB52D6}" destId="{3AE2CF44-2B3E-4B98-934D-C4AE24F4CB0E}" srcOrd="11" destOrd="0" presId="urn:microsoft.com/office/officeart/2005/8/layout/list1"/>
    <dgm:cxn modelId="{1E072321-4200-41B5-B6A3-12420E49BB6A}" type="presParOf" srcId="{00CBBC51-3EE4-4615-9DEB-565B14EB52D6}" destId="{D539CC8B-AF0C-40C3-B553-773A1A45D642}" srcOrd="12" destOrd="0" presId="urn:microsoft.com/office/officeart/2005/8/layout/list1"/>
    <dgm:cxn modelId="{B3C0E74E-17A2-486E-989C-C3EAE5B3EFE1}" type="presParOf" srcId="{D539CC8B-AF0C-40C3-B553-773A1A45D642}" destId="{2FCF6D13-9A71-47F3-AD3B-CC5E9FB76E96}" srcOrd="0" destOrd="0" presId="urn:microsoft.com/office/officeart/2005/8/layout/list1"/>
    <dgm:cxn modelId="{92BF6F4A-567C-429B-B70F-EA943F916CA7}" type="presParOf" srcId="{D539CC8B-AF0C-40C3-B553-773A1A45D642}" destId="{6870AFE6-2BFA-419F-ABBB-08FF59921E8D}" srcOrd="1" destOrd="0" presId="urn:microsoft.com/office/officeart/2005/8/layout/list1"/>
    <dgm:cxn modelId="{D210FCC0-E274-4169-BF64-9AA96754338C}" type="presParOf" srcId="{00CBBC51-3EE4-4615-9DEB-565B14EB52D6}" destId="{3B65B2E4-0F85-4F71-8AD8-29F1EE626071}" srcOrd="13" destOrd="0" presId="urn:microsoft.com/office/officeart/2005/8/layout/list1"/>
    <dgm:cxn modelId="{E02A62A9-EAD5-4809-A331-62D0E40ADF10}" type="presParOf" srcId="{00CBBC51-3EE4-4615-9DEB-565B14EB52D6}" destId="{757D3722-2CA0-42FC-8492-F8291BD2EEEB}" srcOrd="14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B68E05-C456-4D57-9A08-4568C5269491}">
      <dsp:nvSpPr>
        <dsp:cNvPr id="0" name=""/>
        <dsp:cNvSpPr/>
      </dsp:nvSpPr>
      <dsp:spPr>
        <a:xfrm>
          <a:off x="0" y="1257992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82DF22-EDDC-4277-A31E-8EAA20354621}">
      <dsp:nvSpPr>
        <dsp:cNvPr id="0" name=""/>
        <dsp:cNvSpPr/>
      </dsp:nvSpPr>
      <dsp:spPr>
        <a:xfrm>
          <a:off x="303014" y="0"/>
          <a:ext cx="5791574" cy="1538432"/>
        </a:xfrm>
        <a:prstGeom prst="roundRect">
          <a:avLst/>
        </a:prstGeom>
        <a:solidFill>
          <a:schemeClr val="accent5">
            <a:lumMod val="5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000" b="1" kern="1200" spc="-50" dirty="0">
              <a:solidFill>
                <a:schemeClr val="bg1"/>
              </a:solidFill>
              <a:latin typeface="+mj-lt"/>
              <a:ea typeface="+mj-ea"/>
              <a:cs typeface="+mj-cs"/>
            </a:rPr>
            <a:t>MACRO OBIETTIVO del PNP 2015-2018</a:t>
          </a:r>
          <a:endParaRPr lang="it-IT" sz="2000" kern="1200" spc="-50" dirty="0">
            <a:solidFill>
              <a:schemeClr val="bg1"/>
            </a:solidFill>
            <a:latin typeface="+mj-lt"/>
            <a:ea typeface="+mj-ea"/>
            <a:cs typeface="+mj-cs"/>
          </a:endParaRPr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000" kern="1200" dirty="0"/>
            <a:t>Miglioramento della efficacia ed integrazione delle attività di controllo e della </a:t>
          </a:r>
          <a:r>
            <a:rPr lang="it-IT" sz="2000" kern="1200" dirty="0" err="1"/>
            <a:t>compliance</a:t>
          </a:r>
          <a:r>
            <a:rPr lang="it-IT" sz="2000" kern="1200" dirty="0"/>
            <a:t> da parte dei destinatari delle norme</a:t>
          </a:r>
          <a:endParaRPr lang="it-IT" sz="2000" kern="1200" spc="-50" dirty="0">
            <a:solidFill>
              <a:schemeClr val="bg1"/>
            </a:solidFill>
            <a:latin typeface="+mj-lt"/>
            <a:ea typeface="+mj-ea"/>
            <a:cs typeface="+mj-cs"/>
          </a:endParaRPr>
        </a:p>
      </dsp:txBody>
      <dsp:txXfrm>
        <a:off x="378114" y="75100"/>
        <a:ext cx="5641374" cy="1388232"/>
      </dsp:txXfrm>
    </dsp:sp>
    <dsp:sp modelId="{3D459BA6-01CA-47A4-871F-F97610F9EA6A}">
      <dsp:nvSpPr>
        <dsp:cNvPr id="0" name=""/>
        <dsp:cNvSpPr/>
      </dsp:nvSpPr>
      <dsp:spPr>
        <a:xfrm>
          <a:off x="0" y="2119832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3325E8-D99A-416C-8E4A-D7CCA1B12F5E}">
      <dsp:nvSpPr>
        <dsp:cNvPr id="0" name=""/>
        <dsp:cNvSpPr/>
      </dsp:nvSpPr>
      <dsp:spPr>
        <a:xfrm>
          <a:off x="304800" y="1839392"/>
          <a:ext cx="4267200" cy="560880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rPr>
            <a:t>Obiettivi generali</a:t>
          </a:r>
        </a:p>
      </dsp:txBody>
      <dsp:txXfrm>
        <a:off x="332180" y="1866772"/>
        <a:ext cx="4212440" cy="506120"/>
      </dsp:txXfrm>
    </dsp:sp>
    <dsp:sp modelId="{338F76D5-0BB6-4965-BEB3-B61976D07A24}">
      <dsp:nvSpPr>
        <dsp:cNvPr id="0" name=""/>
        <dsp:cNvSpPr/>
      </dsp:nvSpPr>
      <dsp:spPr>
        <a:xfrm>
          <a:off x="0" y="2981672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C43741-93CC-4090-B6F4-6EAC8BC9D63F}">
      <dsp:nvSpPr>
        <dsp:cNvPr id="0" name=""/>
        <dsp:cNvSpPr/>
      </dsp:nvSpPr>
      <dsp:spPr>
        <a:xfrm>
          <a:off x="300423" y="2735743"/>
          <a:ext cx="4267200" cy="560880"/>
        </a:xfrm>
        <a:prstGeom prst="roundRect">
          <a:avLst/>
        </a:prstGeom>
        <a:solidFill>
          <a:schemeClr val="accent5">
            <a:lumMod val="40000"/>
            <a:lumOff val="6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rPr>
            <a:t>Obiettivi specifici</a:t>
          </a:r>
        </a:p>
      </dsp:txBody>
      <dsp:txXfrm>
        <a:off x="327803" y="2763123"/>
        <a:ext cx="4212440" cy="506120"/>
      </dsp:txXfrm>
    </dsp:sp>
    <dsp:sp modelId="{757D3722-2CA0-42FC-8492-F8291BD2EEEB}">
      <dsp:nvSpPr>
        <dsp:cNvPr id="0" name=""/>
        <dsp:cNvSpPr/>
      </dsp:nvSpPr>
      <dsp:spPr>
        <a:xfrm>
          <a:off x="0" y="3843512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70AFE6-2BFA-419F-ABBB-08FF59921E8D}">
      <dsp:nvSpPr>
        <dsp:cNvPr id="0" name=""/>
        <dsp:cNvSpPr/>
      </dsp:nvSpPr>
      <dsp:spPr>
        <a:xfrm>
          <a:off x="304800" y="3563072"/>
          <a:ext cx="4267200" cy="560880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rPr>
            <a:t>Competenze/attuazioni tecniche</a:t>
          </a:r>
        </a:p>
      </dsp:txBody>
      <dsp:txXfrm>
        <a:off x="332180" y="3590452"/>
        <a:ext cx="4212440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7638" y="1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0E84B308-5A18-460F-84A8-2D67EDF0B234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2" y="9443662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7638" y="9443662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142258CE-7EA3-4F9E-82AA-1E0E77BFC59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54967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7625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C41F75-23B7-4EA2-AECE-9C3EF2103DB2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8300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7625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7127E9-8603-43AB-8A3F-883B613CCBA8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921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127E9-8603-43AB-8A3F-883B613CCBA8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127E9-8603-43AB-8A3F-883B613CCBA8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0666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127E9-8603-43AB-8A3F-883B613CCBA8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127E9-8603-43AB-8A3F-883B613CCBA8}" type="slidenum">
              <a:rPr lang="it-IT" smtClean="0"/>
              <a:pPr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0983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269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8390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4155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97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9542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5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550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0238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1633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Footer Placeholder 4"/>
          <p:cNvSpPr txBox="1">
            <a:spLocks/>
          </p:cNvSpPr>
          <p:nvPr userDrawn="1"/>
        </p:nvSpPr>
        <p:spPr>
          <a:xfrm>
            <a:off x="822960" y="6459785"/>
            <a:ext cx="65345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 cap="all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"Self-</a:t>
            </a:r>
            <a:r>
              <a:rPr lang="it-IT" dirty="0" err="1"/>
              <a:t>portrait</a:t>
            </a:r>
            <a:r>
              <a:rPr lang="it-IT" dirty="0"/>
              <a:t> del Gruppo Tecnico Interregionale per la tutela della salute e sicurezza dei lavoratori"</a:t>
            </a:r>
          </a:p>
        </p:txBody>
      </p:sp>
    </p:spTree>
    <p:extLst>
      <p:ext uri="{BB962C8B-B14F-4D97-AF65-F5344CB8AC3E}">
        <p14:creationId xmlns:p14="http://schemas.microsoft.com/office/powerpoint/2010/main" val="3447415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1091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9050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446837"/>
            <a:ext cx="65345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it-IT" dirty="0"/>
              <a:t>"Self-</a:t>
            </a:r>
            <a:r>
              <a:rPr lang="it-IT" dirty="0" err="1"/>
              <a:t>portrait</a:t>
            </a:r>
            <a:r>
              <a:rPr lang="it-IT" dirty="0"/>
              <a:t> del Gruppo Tecnico Interregionale per la tutela della salute e sicurezza dei lavoratori"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defTabSz="271463"/>
            <a:fld id="{82D11C73-AB27-4E32-A733-972A7833CBED}" type="slidenum">
              <a:rPr lang="it-IT" smtClean="0"/>
              <a:pPr defTabSz="271463"/>
              <a:t>‹N›</a:t>
            </a:fld>
            <a:endParaRPr lang="it-IT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059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idx="4294967295"/>
          </p:nvPr>
        </p:nvSpPr>
        <p:spPr>
          <a:xfrm>
            <a:off x="679450" y="330544"/>
            <a:ext cx="7772400" cy="88578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971675" algn="r"/>
            <a:r>
              <a:rPr lang="it-IT" sz="3200" dirty="0"/>
              <a:t>Gruppo Tecnico Interregionale SSLL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180" y="723518"/>
            <a:ext cx="1247962" cy="70449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26" y="1728114"/>
            <a:ext cx="3304571" cy="4189608"/>
          </a:xfrm>
          <a:prstGeom prst="rect">
            <a:avLst/>
          </a:prstGeom>
        </p:spPr>
      </p:pic>
      <p:sp>
        <p:nvSpPr>
          <p:cNvPr id="7" name="Sottotitolo 2"/>
          <p:cNvSpPr txBox="1">
            <a:spLocks/>
          </p:cNvSpPr>
          <p:nvPr/>
        </p:nvSpPr>
        <p:spPr>
          <a:xfrm>
            <a:off x="3372926" y="3822918"/>
            <a:ext cx="5607164" cy="1877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sz="44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GRUPPO DI LAVORO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it-IT" sz="900" b="1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r>
              <a:rPr lang="it-IT" sz="4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Macchine e impianti</a:t>
            </a:r>
          </a:p>
        </p:txBody>
      </p:sp>
    </p:spTree>
    <p:extLst>
      <p:ext uri="{BB962C8B-B14F-4D97-AF65-F5344CB8AC3E}">
        <p14:creationId xmlns:p14="http://schemas.microsoft.com/office/powerpoint/2010/main" val="2472364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440" y="23496"/>
            <a:ext cx="1247962" cy="704495"/>
          </a:xfrm>
          <a:prstGeom prst="rect">
            <a:avLst/>
          </a:prstGeom>
        </p:spPr>
      </p:pic>
      <p:sp>
        <p:nvSpPr>
          <p:cNvPr id="3" name="Titolo 1"/>
          <p:cNvSpPr txBox="1">
            <a:spLocks/>
          </p:cNvSpPr>
          <p:nvPr/>
        </p:nvSpPr>
        <p:spPr>
          <a:xfrm>
            <a:off x="1906445" y="32122"/>
            <a:ext cx="6514224" cy="6570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2400" dirty="0"/>
              <a:t>Gruppo Tecnico Interregionale </a:t>
            </a:r>
          </a:p>
          <a:p>
            <a:pPr algn="r"/>
            <a:r>
              <a:rPr lang="it-IT" sz="2400" b="1" dirty="0"/>
              <a:t>Macchine e Impianti</a:t>
            </a:r>
          </a:p>
        </p:txBody>
      </p:sp>
      <p:grpSp>
        <p:nvGrpSpPr>
          <p:cNvPr id="4" name="Gruppo 14"/>
          <p:cNvGrpSpPr/>
          <p:nvPr/>
        </p:nvGrpSpPr>
        <p:grpSpPr>
          <a:xfrm>
            <a:off x="166782" y="741639"/>
            <a:ext cx="7785404" cy="560880"/>
            <a:chOff x="304800" y="3563072"/>
            <a:chExt cx="4267200" cy="56088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5" name="Rettangolo arrotondato 4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ettangolo 5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Work in progress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8" name="Segnaposto contenuto 2"/>
          <p:cNvSpPr txBox="1">
            <a:spLocks/>
          </p:cNvSpPr>
          <p:nvPr/>
        </p:nvSpPr>
        <p:spPr>
          <a:xfrm>
            <a:off x="216737" y="1340768"/>
            <a:ext cx="8349747" cy="499265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2400" dirty="0" smtClean="0"/>
              <a:t>Revisione documento ‘Applicazione del titolo III D.Lgs. 81/08 e nuova Direttiva Macchine (D.Lgs. 17/2010) - indicazioni procedurali per gli operatori dei servizi di vigilanza delle ASL</a:t>
            </a:r>
          </a:p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2400" dirty="0" smtClean="0"/>
              <a:t>Indirizzi operativi per la vigilanza su </a:t>
            </a:r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insiemi di </a:t>
            </a:r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macchine</a:t>
            </a:r>
          </a:p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2400" dirty="0"/>
              <a:t>Linee di indirizzo per </a:t>
            </a:r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palchi e manifestazioni </a:t>
            </a:r>
            <a:endParaRPr lang="it-IT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2400" dirty="0" smtClean="0"/>
              <a:t>Indirizzi operativi per la vigilanza in alcuni tipi di </a:t>
            </a:r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ambienti a sospetto di inquinamento o confinati presenti nelle piscine</a:t>
            </a:r>
          </a:p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2400" dirty="0" smtClean="0"/>
              <a:t>Documento buone prassi su </a:t>
            </a:r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tagliatrici a filo diamantato</a:t>
            </a:r>
          </a:p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2400" dirty="0" smtClean="0"/>
              <a:t>Indirizzi operativi per la </a:t>
            </a:r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revisione delle macchine agricole</a:t>
            </a:r>
          </a:p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2400" dirty="0" smtClean="0"/>
              <a:t>Collaborazione con gruppo flussi informativi e sistemi di sorveglianza per </a:t>
            </a:r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l’individuazione di settori a maggior rischio di infortunio </a:t>
            </a:r>
          </a:p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2400" dirty="0"/>
              <a:t>Collaborazione con gruppo formazione </a:t>
            </a:r>
            <a:r>
              <a:rPr lang="it-IT" sz="2400" dirty="0" smtClean="0"/>
              <a:t>per la definizione di percorsi formativi dei </a:t>
            </a:r>
            <a:r>
              <a:rPr lang="it-IT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lavoratori esposti a particolari rischi</a:t>
            </a:r>
          </a:p>
          <a:p>
            <a:endParaRPr lang="it-IT" sz="2400" dirty="0" smtClean="0"/>
          </a:p>
          <a:p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642106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asellaDiTesto 19"/>
          <p:cNvSpPr txBox="1"/>
          <p:nvPr/>
        </p:nvSpPr>
        <p:spPr>
          <a:xfrm>
            <a:off x="13937" y="1192466"/>
            <a:ext cx="9132081" cy="51310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pic>
        <p:nvPicPr>
          <p:cNvPr id="19" name="Immagin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131" y="1071848"/>
            <a:ext cx="4265658" cy="5251632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2" name="Titolo 1"/>
          <p:cNvSpPr txBox="1">
            <a:spLocks/>
          </p:cNvSpPr>
          <p:nvPr/>
        </p:nvSpPr>
        <p:spPr>
          <a:xfrm>
            <a:off x="1035713" y="0"/>
            <a:ext cx="7772400" cy="9230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971675" algn="r"/>
            <a:r>
              <a:rPr lang="it-IT" sz="3200" dirty="0"/>
              <a:t>Gruppo Tecnico Interregionale SSLL</a:t>
            </a:r>
          </a:p>
          <a:p>
            <a:pPr marL="1971675" algn="r"/>
            <a:r>
              <a:rPr lang="it-IT" sz="3200" b="1" dirty="0" err="1"/>
              <a:t>GdL</a:t>
            </a:r>
            <a:r>
              <a:rPr lang="it-IT" sz="3200" b="1" dirty="0"/>
              <a:t> Macchine e Impianti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668" y="191095"/>
            <a:ext cx="1247962" cy="704495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308028" y="1314961"/>
            <a:ext cx="1481846" cy="8617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/>
              <a:t>PIEMONTE</a:t>
            </a:r>
          </a:p>
          <a:p>
            <a:r>
              <a:rPr lang="it-IT" sz="1600" dirty="0"/>
              <a:t>Filippo </a:t>
            </a:r>
            <a:r>
              <a:rPr lang="it-IT" sz="1600" dirty="0" err="1"/>
              <a:t>Richieri</a:t>
            </a:r>
            <a:endParaRPr lang="it-IT" sz="1600" dirty="0"/>
          </a:p>
          <a:p>
            <a:r>
              <a:rPr lang="it-IT" sz="1600" dirty="0"/>
              <a:t>Enrico </a:t>
            </a:r>
            <a:r>
              <a:rPr lang="it-IT" sz="1600" dirty="0" err="1"/>
              <a:t>Fileppo</a:t>
            </a:r>
            <a:endParaRPr lang="it-IT" sz="16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964190" y="2948662"/>
            <a:ext cx="1796240" cy="1077218"/>
          </a:xfrm>
          <a:prstGeom prst="rect">
            <a:avLst/>
          </a:prstGeom>
          <a:solidFill>
            <a:srgbClr val="CCFF33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/>
              <a:t>EMILIA ROMAGNA</a:t>
            </a:r>
          </a:p>
          <a:p>
            <a:r>
              <a:rPr lang="it-IT" sz="1600" dirty="0"/>
              <a:t>Angelo </a:t>
            </a:r>
            <a:r>
              <a:rPr lang="it-IT" sz="1600" dirty="0" err="1"/>
              <a:t>Ingaliso</a:t>
            </a:r>
            <a:endParaRPr lang="it-IT" sz="1600" dirty="0"/>
          </a:p>
          <a:p>
            <a:r>
              <a:rPr lang="it-IT" sz="1600" dirty="0"/>
              <a:t>Pierpaolo Neri</a:t>
            </a:r>
          </a:p>
          <a:p>
            <a:r>
              <a:rPr lang="it-IT" sz="1600" dirty="0"/>
              <a:t>Vittorio Notari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1083566" y="2240651"/>
            <a:ext cx="1561634" cy="584775"/>
          </a:xfrm>
          <a:prstGeom prst="rect">
            <a:avLst/>
          </a:prstGeom>
          <a:solidFill>
            <a:srgbClr val="99FFCC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/>
              <a:t>LIGURIA</a:t>
            </a:r>
            <a:endParaRPr lang="it-IT" sz="1600" dirty="0"/>
          </a:p>
          <a:p>
            <a:r>
              <a:rPr lang="it-IT" sz="1600" dirty="0"/>
              <a:t>Roberto </a:t>
            </a:r>
            <a:r>
              <a:rPr lang="it-IT" sz="1600" dirty="0" err="1"/>
              <a:t>Spairani</a:t>
            </a:r>
            <a:endParaRPr lang="it-IT" sz="1600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2905225" y="3186877"/>
            <a:ext cx="1582043" cy="830997"/>
          </a:xfrm>
          <a:prstGeom prst="rect">
            <a:avLst/>
          </a:prstGeom>
          <a:solidFill>
            <a:srgbClr val="CCCC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/>
              <a:t>TOSCANA</a:t>
            </a:r>
          </a:p>
          <a:p>
            <a:r>
              <a:rPr lang="it-IT" sz="1600" dirty="0"/>
              <a:t>Mario </a:t>
            </a:r>
            <a:r>
              <a:rPr lang="it-IT" sz="1600" dirty="0" err="1"/>
              <a:t>Sbranti</a:t>
            </a:r>
            <a:endParaRPr lang="it-IT" sz="1600" dirty="0"/>
          </a:p>
          <a:p>
            <a:r>
              <a:rPr lang="it-IT" sz="1600" dirty="0"/>
              <a:t>Bernardo </a:t>
            </a:r>
            <a:r>
              <a:rPr lang="it-IT" sz="1600" dirty="0" err="1"/>
              <a:t>Perazzi</a:t>
            </a:r>
            <a:endParaRPr lang="it-IT" sz="1600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6907204" y="3911030"/>
            <a:ext cx="218769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/>
              <a:t>Abruzzo</a:t>
            </a:r>
          </a:p>
          <a:p>
            <a:r>
              <a:rPr lang="it-IT" sz="1600" dirty="0"/>
              <a:t>Giovanni </a:t>
            </a:r>
            <a:r>
              <a:rPr lang="it-IT" sz="1600" dirty="0" err="1"/>
              <a:t>Difeliciantonio</a:t>
            </a:r>
            <a:endParaRPr lang="it-IT" sz="1600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6139223" y="2530784"/>
            <a:ext cx="1796240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/>
              <a:t>UMBRIA</a:t>
            </a:r>
          </a:p>
          <a:p>
            <a:r>
              <a:rPr lang="it-IT" sz="1600" dirty="0"/>
              <a:t>Franco Palmi</a:t>
            </a:r>
          </a:p>
          <a:p>
            <a:r>
              <a:rPr lang="it-IT" sz="1600" dirty="0"/>
              <a:t>Roberta Angeloni</a:t>
            </a:r>
          </a:p>
          <a:p>
            <a:r>
              <a:rPr lang="it-IT" sz="1600" dirty="0"/>
              <a:t>Sergio Ciurlanti</a:t>
            </a:r>
          </a:p>
          <a:p>
            <a:r>
              <a:rPr lang="it-IT" sz="1600" dirty="0"/>
              <a:t>Dal </a:t>
            </a:r>
            <a:r>
              <a:rPr lang="it-IT" sz="1600" dirty="0" err="1"/>
              <a:t>Carrobbo</a:t>
            </a:r>
            <a:r>
              <a:rPr lang="it-IT" sz="1600" dirty="0"/>
              <a:t> Paolo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3696248" y="4284045"/>
            <a:ext cx="1715434" cy="1077218"/>
          </a:xfrm>
          <a:prstGeom prst="rect">
            <a:avLst/>
          </a:prstGeom>
          <a:solidFill>
            <a:srgbClr val="99CC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/>
              <a:t>Lazio</a:t>
            </a:r>
          </a:p>
          <a:p>
            <a:r>
              <a:rPr lang="it-IT" sz="1600" dirty="0"/>
              <a:t>Fabio </a:t>
            </a:r>
            <a:r>
              <a:rPr lang="it-IT" sz="1600" dirty="0" smtClean="0"/>
              <a:t>Colombo</a:t>
            </a:r>
          </a:p>
          <a:p>
            <a:r>
              <a:rPr lang="it-IT" sz="1600" dirty="0" smtClean="0"/>
              <a:t>Giovanni Caruso</a:t>
            </a:r>
          </a:p>
          <a:p>
            <a:r>
              <a:rPr lang="it-IT" sz="1600" dirty="0" smtClean="0"/>
              <a:t>Emanuele Lunardi</a:t>
            </a:r>
            <a:endParaRPr lang="it-IT" sz="1600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6474431" y="5042462"/>
            <a:ext cx="1929240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/>
              <a:t>PUGLIA</a:t>
            </a:r>
          </a:p>
          <a:p>
            <a:r>
              <a:rPr lang="it-IT" sz="1600" dirty="0"/>
              <a:t>Domenico </a:t>
            </a:r>
            <a:r>
              <a:rPr lang="it-IT" sz="1600" dirty="0" err="1"/>
              <a:t>Gramegna</a:t>
            </a:r>
            <a:endParaRPr lang="it-IT" sz="1600" dirty="0"/>
          </a:p>
          <a:p>
            <a:r>
              <a:rPr lang="it-IT" sz="1600" dirty="0"/>
              <a:t>Angelamaria Altieri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1221719" y="4407155"/>
            <a:ext cx="1423481" cy="830997"/>
          </a:xfrm>
          <a:prstGeom prst="rect">
            <a:avLst/>
          </a:prstGeom>
          <a:solidFill>
            <a:srgbClr val="CCFF99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/>
              <a:t>SARDEGNA</a:t>
            </a:r>
          </a:p>
          <a:p>
            <a:r>
              <a:rPr lang="it-IT" sz="1600" dirty="0"/>
              <a:t>Olga Mascia</a:t>
            </a:r>
          </a:p>
          <a:p>
            <a:r>
              <a:rPr lang="it-IT" sz="1600" dirty="0"/>
              <a:t>Augusto Sanna</a:t>
            </a:r>
          </a:p>
        </p:txBody>
      </p:sp>
      <p:cxnSp>
        <p:nvCxnSpPr>
          <p:cNvPr id="24" name="Connettore diritto 23"/>
          <p:cNvCxnSpPr>
            <a:stCxn id="6" idx="3"/>
          </p:cNvCxnSpPr>
          <p:nvPr/>
        </p:nvCxnSpPr>
        <p:spPr>
          <a:xfrm>
            <a:off x="1789874" y="1745848"/>
            <a:ext cx="1328036" cy="372655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6" name="Connettore 2 25"/>
          <p:cNvCxnSpPr>
            <a:stCxn id="10" idx="3"/>
          </p:cNvCxnSpPr>
          <p:nvPr/>
        </p:nvCxnSpPr>
        <p:spPr>
          <a:xfrm flipV="1">
            <a:off x="2645200" y="2393879"/>
            <a:ext cx="763322" cy="139160"/>
          </a:xfrm>
          <a:prstGeom prst="straightConnector1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8" name="Connettore 2 27"/>
          <p:cNvCxnSpPr>
            <a:stCxn id="11" idx="0"/>
          </p:cNvCxnSpPr>
          <p:nvPr/>
        </p:nvCxnSpPr>
        <p:spPr>
          <a:xfrm flipV="1">
            <a:off x="3696247" y="2928561"/>
            <a:ext cx="529218" cy="258316"/>
          </a:xfrm>
          <a:prstGeom prst="straightConnector1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6" name="Connettore 2 35"/>
          <p:cNvCxnSpPr/>
          <p:nvPr/>
        </p:nvCxnSpPr>
        <p:spPr>
          <a:xfrm flipV="1">
            <a:off x="2798626" y="2393879"/>
            <a:ext cx="1300630" cy="554784"/>
          </a:xfrm>
          <a:prstGeom prst="straightConnector1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0" name="Connettore 2 39"/>
          <p:cNvCxnSpPr/>
          <p:nvPr/>
        </p:nvCxnSpPr>
        <p:spPr>
          <a:xfrm flipV="1">
            <a:off x="4579978" y="3808737"/>
            <a:ext cx="231035" cy="434285"/>
          </a:xfrm>
          <a:prstGeom prst="straightConnector1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9" name="Connettore 2 48"/>
          <p:cNvCxnSpPr>
            <a:endCxn id="12" idx="1"/>
          </p:cNvCxnSpPr>
          <p:nvPr/>
        </p:nvCxnSpPr>
        <p:spPr>
          <a:xfrm flipV="1">
            <a:off x="4684140" y="3192504"/>
            <a:ext cx="1455083" cy="7561"/>
          </a:xfrm>
          <a:prstGeom prst="straightConnector1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8" name="CasellaDiTesto 7"/>
          <p:cNvSpPr txBox="1"/>
          <p:nvPr/>
        </p:nvSpPr>
        <p:spPr>
          <a:xfrm>
            <a:off x="3532335" y="810615"/>
            <a:ext cx="2155913" cy="584775"/>
          </a:xfrm>
          <a:prstGeom prst="rect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/>
              <a:t>PROV. </a:t>
            </a:r>
            <a:r>
              <a:rPr lang="it-IT" sz="1600" b="1" dirty="0" smtClean="0"/>
              <a:t>AUT. </a:t>
            </a:r>
            <a:r>
              <a:rPr lang="it-IT" sz="1600" b="1" dirty="0"/>
              <a:t>DI TRENTO</a:t>
            </a:r>
          </a:p>
          <a:p>
            <a:r>
              <a:rPr lang="it-IT" sz="1600" dirty="0"/>
              <a:t>Enrico M. </a:t>
            </a:r>
            <a:r>
              <a:rPr lang="it-IT" sz="1600" dirty="0" err="1"/>
              <a:t>Ognibeni</a:t>
            </a:r>
            <a:endParaRPr lang="it-IT" sz="1600" dirty="0"/>
          </a:p>
        </p:txBody>
      </p:sp>
      <p:cxnSp>
        <p:nvCxnSpPr>
          <p:cNvPr id="70" name="Connettore 2 69"/>
          <p:cNvCxnSpPr>
            <a:endCxn id="13" idx="1"/>
          </p:cNvCxnSpPr>
          <p:nvPr/>
        </p:nvCxnSpPr>
        <p:spPr>
          <a:xfrm>
            <a:off x="5191639" y="3487271"/>
            <a:ext cx="1715565" cy="716147"/>
          </a:xfrm>
          <a:prstGeom prst="straightConnector1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5" name="CasellaDiTesto 4"/>
          <p:cNvSpPr txBox="1"/>
          <p:nvPr/>
        </p:nvSpPr>
        <p:spPr>
          <a:xfrm>
            <a:off x="1854532" y="830608"/>
            <a:ext cx="1517514" cy="86177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/>
              <a:t>LOMBARDIA</a:t>
            </a:r>
          </a:p>
          <a:p>
            <a:r>
              <a:rPr lang="it-IT" sz="1600" dirty="0"/>
              <a:t>Nicola Delussu </a:t>
            </a:r>
          </a:p>
          <a:p>
            <a:r>
              <a:rPr lang="it-IT" sz="1600" dirty="0"/>
              <a:t>Francesco Corti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5283138" y="1154900"/>
            <a:ext cx="2155913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 smtClean="0"/>
              <a:t>FRIULI VENEZIA GIULIA</a:t>
            </a:r>
            <a:endParaRPr lang="it-IT" sz="1600" b="1" dirty="0"/>
          </a:p>
          <a:p>
            <a:r>
              <a:rPr lang="it-IT" sz="1600" dirty="0" smtClean="0"/>
              <a:t>Luca Della Vedova</a:t>
            </a:r>
            <a:endParaRPr lang="it-IT" sz="1600" dirty="0"/>
          </a:p>
        </p:txBody>
      </p:sp>
      <p:cxnSp>
        <p:nvCxnSpPr>
          <p:cNvPr id="76" name="Connettore 2 75"/>
          <p:cNvCxnSpPr>
            <a:stCxn id="16" idx="0"/>
          </p:cNvCxnSpPr>
          <p:nvPr/>
        </p:nvCxnSpPr>
        <p:spPr>
          <a:xfrm flipH="1" flipV="1">
            <a:off x="6605081" y="4250987"/>
            <a:ext cx="833970" cy="791475"/>
          </a:xfrm>
          <a:prstGeom prst="straightConnector1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5" name="CasellaDiTesto 14"/>
          <p:cNvSpPr txBox="1"/>
          <p:nvPr/>
        </p:nvSpPr>
        <p:spPr>
          <a:xfrm>
            <a:off x="7023333" y="1675125"/>
            <a:ext cx="1883520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/>
              <a:t>MARCHE</a:t>
            </a:r>
          </a:p>
          <a:p>
            <a:r>
              <a:rPr lang="it-IT" sz="1600" dirty="0"/>
              <a:t>Tiziano </a:t>
            </a:r>
            <a:r>
              <a:rPr lang="it-IT" sz="1600" dirty="0" err="1"/>
              <a:t>Ficcadenti</a:t>
            </a:r>
            <a:endParaRPr lang="it-IT" sz="1600" dirty="0"/>
          </a:p>
          <a:p>
            <a:r>
              <a:rPr lang="it-IT" sz="1600" dirty="0"/>
              <a:t>Renato Rossini</a:t>
            </a:r>
          </a:p>
          <a:p>
            <a:r>
              <a:rPr lang="it-IT" sz="1600" dirty="0"/>
              <a:t>Bernardino Di </a:t>
            </a:r>
            <a:r>
              <a:rPr lang="it-IT" sz="1600" dirty="0" err="1"/>
              <a:t>Sarra</a:t>
            </a:r>
            <a:endParaRPr lang="it-IT" sz="1600" dirty="0"/>
          </a:p>
        </p:txBody>
      </p:sp>
      <p:cxnSp>
        <p:nvCxnSpPr>
          <p:cNvPr id="38" name="Connettore 2 37"/>
          <p:cNvCxnSpPr/>
          <p:nvPr/>
        </p:nvCxnSpPr>
        <p:spPr>
          <a:xfrm flipV="1">
            <a:off x="4811013" y="1516681"/>
            <a:ext cx="472125" cy="123106"/>
          </a:xfrm>
          <a:prstGeom prst="straightConnector1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5" name="Connettore 2 44"/>
          <p:cNvCxnSpPr>
            <a:endCxn id="8" idx="2"/>
          </p:cNvCxnSpPr>
          <p:nvPr/>
        </p:nvCxnSpPr>
        <p:spPr>
          <a:xfrm flipV="1">
            <a:off x="4225465" y="1395390"/>
            <a:ext cx="384827" cy="213708"/>
          </a:xfrm>
          <a:prstGeom prst="straightConnector1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3" name="Connettore 2 52"/>
          <p:cNvCxnSpPr/>
          <p:nvPr/>
        </p:nvCxnSpPr>
        <p:spPr>
          <a:xfrm flipV="1">
            <a:off x="4893457" y="2213734"/>
            <a:ext cx="2128609" cy="714828"/>
          </a:xfrm>
          <a:prstGeom prst="straightConnector1">
            <a:avLst/>
          </a:prstGeom>
          <a:ln cap="rnd">
            <a:solidFill>
              <a:srgbClr val="0070C0"/>
            </a:solidFill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9" name="CasellaDiTesto 8"/>
          <p:cNvSpPr txBox="1"/>
          <p:nvPr/>
        </p:nvSpPr>
        <p:spPr>
          <a:xfrm>
            <a:off x="4882784" y="1886512"/>
            <a:ext cx="1600409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/>
              <a:t>VENETO</a:t>
            </a:r>
          </a:p>
          <a:p>
            <a:r>
              <a:rPr lang="it-IT" sz="1600" dirty="0"/>
              <a:t>Francesco Ciardo</a:t>
            </a:r>
          </a:p>
        </p:txBody>
      </p:sp>
      <p:cxnSp>
        <p:nvCxnSpPr>
          <p:cNvPr id="22" name="Connettore 2 21"/>
          <p:cNvCxnSpPr>
            <a:stCxn id="5" idx="2"/>
          </p:cNvCxnSpPr>
          <p:nvPr/>
        </p:nvCxnSpPr>
        <p:spPr>
          <a:xfrm>
            <a:off x="2613289" y="1692382"/>
            <a:ext cx="1159629" cy="271329"/>
          </a:xfrm>
          <a:prstGeom prst="straightConnector1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6" name="Connettore 2 45"/>
          <p:cNvCxnSpPr>
            <a:stCxn id="17" idx="3"/>
          </p:cNvCxnSpPr>
          <p:nvPr/>
        </p:nvCxnSpPr>
        <p:spPr>
          <a:xfrm flipV="1">
            <a:off x="2645200" y="4495805"/>
            <a:ext cx="726846" cy="326849"/>
          </a:xfrm>
          <a:prstGeom prst="straightConnector1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8" name="CasellaDiTesto 17"/>
          <p:cNvSpPr txBox="1"/>
          <p:nvPr/>
        </p:nvSpPr>
        <p:spPr>
          <a:xfrm>
            <a:off x="2577402" y="5473668"/>
            <a:ext cx="1909865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/>
              <a:t>SICILIA</a:t>
            </a:r>
          </a:p>
          <a:p>
            <a:r>
              <a:rPr lang="it-IT" sz="1600" dirty="0"/>
              <a:t>Biagio Cantone</a:t>
            </a:r>
          </a:p>
          <a:p>
            <a:r>
              <a:rPr lang="it-IT" sz="1600" dirty="0"/>
              <a:t>Salvatore Benedetto</a:t>
            </a:r>
          </a:p>
        </p:txBody>
      </p:sp>
      <p:cxnSp>
        <p:nvCxnSpPr>
          <p:cNvPr id="47" name="Connettore 2 46"/>
          <p:cNvCxnSpPr>
            <a:stCxn id="18" idx="3"/>
          </p:cNvCxnSpPr>
          <p:nvPr/>
        </p:nvCxnSpPr>
        <p:spPr>
          <a:xfrm flipV="1">
            <a:off x="4487267" y="5684988"/>
            <a:ext cx="521344" cy="204179"/>
          </a:xfrm>
          <a:prstGeom prst="straightConnector1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2" name="Connettore 2 41"/>
          <p:cNvCxnSpPr>
            <a:endCxn id="9" idx="1"/>
          </p:cNvCxnSpPr>
          <p:nvPr/>
        </p:nvCxnSpPr>
        <p:spPr>
          <a:xfrm>
            <a:off x="4487268" y="1932175"/>
            <a:ext cx="395516" cy="246725"/>
          </a:xfrm>
          <a:prstGeom prst="straightConnector1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6529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822" y="205933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227822" y="37655"/>
            <a:ext cx="6386480" cy="88578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971675" algn="r"/>
            <a:r>
              <a:rPr lang="it-IT" sz="2400" dirty="0"/>
              <a:t>Gruppo Tecnico Interregionale SSLL</a:t>
            </a:r>
          </a:p>
        </p:txBody>
      </p:sp>
      <p:graphicFrame>
        <p:nvGraphicFramePr>
          <p:cNvPr id="6" name="Diagramma 5"/>
          <p:cNvGraphicFramePr/>
          <p:nvPr>
            <p:extLst>
              <p:ext uri="{D42A27DB-BD31-4B8C-83A1-F6EECF244321}">
                <p14:modId xmlns:p14="http://schemas.microsoft.com/office/powerpoint/2010/main" val="237592011"/>
              </p:ext>
            </p:extLst>
          </p:nvPr>
        </p:nvGraphicFramePr>
        <p:xfrm>
          <a:off x="1524000" y="1138687"/>
          <a:ext cx="6096000" cy="4322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Gruppo 6"/>
          <p:cNvGrpSpPr/>
          <p:nvPr/>
        </p:nvGrpSpPr>
        <p:grpSpPr>
          <a:xfrm>
            <a:off x="1851803" y="5302270"/>
            <a:ext cx="4239820" cy="560880"/>
            <a:chOff x="304800" y="3563072"/>
            <a:chExt cx="4267200" cy="560880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8" name="Rettangolo arrotondato 7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ttangolo 8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t-IT" sz="2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  <a:p>
              <a:pPr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spc="-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Punti di forza/Lavori in corso</a:t>
              </a:r>
            </a:p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31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440" y="9848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906445" y="32122"/>
            <a:ext cx="6514224" cy="6570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2400" dirty="0"/>
              <a:t>Gruppo Tecnico Interregionale </a:t>
            </a:r>
          </a:p>
          <a:p>
            <a:pPr algn="r"/>
            <a:r>
              <a:rPr lang="it-IT" sz="2400" b="1" dirty="0"/>
              <a:t>Macchine e impianti</a:t>
            </a:r>
          </a:p>
        </p:txBody>
      </p:sp>
      <p:sp>
        <p:nvSpPr>
          <p:cNvPr id="21" name="Rettangolo 20"/>
          <p:cNvSpPr/>
          <p:nvPr/>
        </p:nvSpPr>
        <p:spPr>
          <a:xfrm>
            <a:off x="159031" y="1169350"/>
            <a:ext cx="8896901" cy="5262979"/>
          </a:xfrm>
          <a:prstGeom prst="rect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800" dirty="0" smtClean="0"/>
              <a:t>Implementare </a:t>
            </a:r>
            <a:r>
              <a:rPr lang="it-IT" sz="2800" dirty="0"/>
              <a:t>il grado di utilizzo dei sistemi e degli strumenti informativi di cui agli </a:t>
            </a: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Atti di indirizzo </a:t>
            </a:r>
            <a:r>
              <a:rPr lang="it-IT" sz="2800" dirty="0"/>
              <a:t>del Comitato ex articolo 5 D.lgs. 81/08 approvati mediante Accordo di conferenza tra Stato e Regioni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800" dirty="0"/>
              <a:t>Promuovere/favorire l’adozione da parte delle imprese di </a:t>
            </a: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buone prassi </a:t>
            </a:r>
            <a:r>
              <a:rPr lang="it-IT" sz="2800" dirty="0"/>
              <a:t>e percorsi di Responsabilità sociale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800" dirty="0"/>
              <a:t>Promuovere il coordinamento dell’attività di vigilanza e l’approccio di tipo proattivo dei servizi pubblici attraverso l’adozione di </a:t>
            </a: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piani integrati di prevenzione degli infortuni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800" dirty="0"/>
              <a:t>Migliorare la </a:t>
            </a: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qualità e l’omogeneità dell’attività di vigilanza </a:t>
            </a:r>
            <a:r>
              <a:rPr lang="it-IT" sz="2800" dirty="0"/>
              <a:t>anche attraverso l’incremento dell’utilizzo di strumenti di </a:t>
            </a:r>
            <a:r>
              <a:rPr lang="it-IT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audit.</a:t>
            </a:r>
            <a:endParaRPr lang="it-IT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Gruppo 6"/>
          <p:cNvGrpSpPr/>
          <p:nvPr/>
        </p:nvGrpSpPr>
        <p:grpSpPr>
          <a:xfrm>
            <a:off x="109078" y="672765"/>
            <a:ext cx="7785404" cy="560880"/>
            <a:chOff x="304800" y="3563072"/>
            <a:chExt cx="4267200" cy="560880"/>
          </a:xfrm>
          <a:solidFill>
            <a:schemeClr val="accent5">
              <a:lumMod val="75000"/>
            </a:schemeClr>
          </a:solidFill>
        </p:grpSpPr>
        <p:sp>
          <p:nvSpPr>
            <p:cNvPr id="16" name="Rettangolo arrotondato 15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ettangolo 16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OBIETTIVI </a:t>
              </a:r>
              <a:r>
                <a:rPr lang="it-IT" sz="2000" b="1" kern="1200" spc="-50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 GENERALI</a:t>
              </a:r>
              <a:endParaRPr lang="it-IT" sz="2000" kern="1200" spc="-50" dirty="0">
                <a:solidFill>
                  <a:schemeClr val="bg1"/>
                </a:solidFill>
                <a:latin typeface="+mj-lt"/>
                <a:ea typeface="+mj-ea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7258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440" y="9848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906445" y="32122"/>
            <a:ext cx="6514224" cy="6570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2400" dirty="0"/>
              <a:t>Gruppo Tecnico Interregionale </a:t>
            </a:r>
          </a:p>
          <a:p>
            <a:pPr algn="r"/>
            <a:r>
              <a:rPr lang="it-IT" sz="2400" b="1" dirty="0"/>
              <a:t>Macchine e impianti</a:t>
            </a:r>
          </a:p>
        </p:txBody>
      </p:sp>
      <p:sp>
        <p:nvSpPr>
          <p:cNvPr id="21" name="Rettangolo 20"/>
          <p:cNvSpPr/>
          <p:nvPr/>
        </p:nvSpPr>
        <p:spPr>
          <a:xfrm>
            <a:off x="77143" y="1114758"/>
            <a:ext cx="8896901" cy="5262979"/>
          </a:xfrm>
          <a:prstGeom prst="rect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2800" dirty="0" smtClean="0"/>
              <a:t>Produzione </a:t>
            </a:r>
            <a:r>
              <a:rPr lang="it-IT" sz="2800" dirty="0"/>
              <a:t>di </a:t>
            </a: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report regionali annuali </a:t>
            </a:r>
            <a:r>
              <a:rPr lang="it-IT" sz="2800" dirty="0"/>
              <a:t>relativi al monitoraggio dei rischi e dei danni da lavoro e dei sistemi informativi attivati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Riduzione dei tassi di frequenza infortunistica </a:t>
            </a:r>
            <a:r>
              <a:rPr lang="it-IT" sz="2800" dirty="0"/>
              <a:t>con particolare riguardo agli infortuni gravi e mortali per comparti o per i rischi oggetto di intervento, con particolare riferimento a: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t-IT" sz="2800" dirty="0"/>
              <a:t>comparto </a:t>
            </a: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agricoltura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t-IT" sz="2800" dirty="0"/>
              <a:t>comparto </a:t>
            </a: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edilizia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it-IT" sz="2800" dirty="0"/>
              <a:t>Adozione di </a:t>
            </a: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atti di indirizzo nazionali e regionali </a:t>
            </a:r>
            <a:r>
              <a:rPr lang="it-IT" sz="2800" dirty="0"/>
              <a:t>finalizzati a garantire uniformità e trasparenza nell’attività di vigilanza e controllo e loro monitoraggio.  </a:t>
            </a:r>
          </a:p>
        </p:txBody>
      </p:sp>
      <p:grpSp>
        <p:nvGrpSpPr>
          <p:cNvPr id="2" name="Gruppo 6"/>
          <p:cNvGrpSpPr/>
          <p:nvPr/>
        </p:nvGrpSpPr>
        <p:grpSpPr>
          <a:xfrm>
            <a:off x="109078" y="645469"/>
            <a:ext cx="7785404" cy="560880"/>
            <a:chOff x="304800" y="3563072"/>
            <a:chExt cx="4267200" cy="560880"/>
          </a:xfrm>
          <a:solidFill>
            <a:schemeClr val="accent5">
              <a:lumMod val="75000"/>
            </a:schemeClr>
          </a:solidFill>
        </p:grpSpPr>
        <p:sp>
          <p:nvSpPr>
            <p:cNvPr id="16" name="Rettangolo arrotondato 15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ettangolo 16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OBIETTIVI </a:t>
              </a:r>
              <a:r>
                <a:rPr lang="it-IT" sz="2000" b="1" kern="1200" spc="-50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SPECIFICI</a:t>
              </a:r>
              <a:endParaRPr lang="it-IT" sz="2000" kern="1200" spc="-50" dirty="0">
                <a:solidFill>
                  <a:schemeClr val="bg1"/>
                </a:solidFill>
                <a:latin typeface="+mj-lt"/>
                <a:ea typeface="+mj-ea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7258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440" y="23496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906445" y="32122"/>
            <a:ext cx="6514224" cy="6570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2400" dirty="0"/>
              <a:t>Gruppo Tecnico Interregionale </a:t>
            </a:r>
          </a:p>
          <a:p>
            <a:pPr algn="r"/>
            <a:r>
              <a:rPr lang="it-IT" sz="2400" b="1" dirty="0"/>
              <a:t>Macchine e Impianti</a:t>
            </a:r>
          </a:p>
        </p:txBody>
      </p:sp>
      <p:grpSp>
        <p:nvGrpSpPr>
          <p:cNvPr id="2" name="Gruppo 14"/>
          <p:cNvGrpSpPr/>
          <p:nvPr/>
        </p:nvGrpSpPr>
        <p:grpSpPr>
          <a:xfrm>
            <a:off x="166782" y="741639"/>
            <a:ext cx="7785404" cy="560880"/>
            <a:chOff x="304800" y="3563072"/>
            <a:chExt cx="4267200" cy="56088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3" name="Rettangolo arrotondato 12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ettangolo 13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Attività del Gruppo Macchine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15" name="Rettangolo 14"/>
          <p:cNvSpPr/>
          <p:nvPr/>
        </p:nvSpPr>
        <p:spPr>
          <a:xfrm>
            <a:off x="166781" y="1387068"/>
            <a:ext cx="8803963" cy="5016758"/>
          </a:xfrm>
          <a:prstGeom prst="rect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000" dirty="0"/>
              <a:t>Predisposizione di un </a:t>
            </a:r>
            <a:r>
              <a:rPr lang="it-IT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report sull’attività svolta dal Gruppo Macchine e Impianti</a:t>
            </a:r>
            <a:r>
              <a:rPr lang="it-IT" sz="2000" dirty="0"/>
              <a:t> con cadenza annuale da inviare al Coordinamento Tecnico delle Regioni.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000" dirty="0"/>
              <a:t>Diffusione delle </a:t>
            </a:r>
            <a:r>
              <a:rPr lang="it-IT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buone prassi e degli indirizzi tecnici </a:t>
            </a:r>
            <a:r>
              <a:rPr lang="it-IT" sz="2000" dirty="0"/>
              <a:t>predisposti dal Gruppo Macchine e impianti.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000" dirty="0"/>
              <a:t>Partecipazione ai </a:t>
            </a:r>
            <a:r>
              <a:rPr lang="it-IT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Gruppi di lavoro con INAIL e Ministeri </a:t>
            </a:r>
            <a:r>
              <a:rPr lang="it-IT" sz="2000" dirty="0"/>
              <a:t>su specifiche problematiche: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2000" dirty="0"/>
              <a:t>Commissione TERNA – ANIE per i metodi di scalata sui tralicci e recupero lavoratore non </a:t>
            </a:r>
            <a:r>
              <a:rPr lang="it-IT" sz="2000" dirty="0" smtClean="0"/>
              <a:t>autosufficiente. Conclusa con una Circolare del Ministero del Lavoro e pubblicazione delle linee di indirizzo sul sito INAIL</a:t>
            </a:r>
            <a:endParaRPr lang="it-IT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2000" dirty="0"/>
              <a:t>Commissione palchi e manifestazione temporanee</a:t>
            </a:r>
            <a:r>
              <a:rPr lang="it-IT" sz="2000" dirty="0" smtClean="0"/>
              <a:t>. Emanazione </a:t>
            </a:r>
            <a:r>
              <a:rPr lang="it-IT" sz="2000" dirty="0"/>
              <a:t>del </a:t>
            </a:r>
            <a:r>
              <a:rPr lang="it-IT" sz="2000" dirty="0"/>
              <a:t>D.M. </a:t>
            </a:r>
            <a:r>
              <a:rPr lang="it-IT" sz="2000" dirty="0"/>
              <a:t>22/07/2014 </a:t>
            </a:r>
            <a:r>
              <a:rPr lang="it-IT" sz="2000" dirty="0" smtClean="0"/>
              <a:t>e </a:t>
            </a:r>
            <a:r>
              <a:rPr lang="it-IT" sz="2000" dirty="0"/>
              <a:t>circolare del Ministero del lavoro </a:t>
            </a:r>
            <a:r>
              <a:rPr lang="it-IT" sz="2000" dirty="0" smtClean="0"/>
              <a:t>24 </a:t>
            </a:r>
            <a:r>
              <a:rPr lang="it-IT" sz="2000" dirty="0"/>
              <a:t>dicembre 2014 n. </a:t>
            </a:r>
            <a:r>
              <a:rPr lang="it-IT" sz="2000" dirty="0" smtClean="0"/>
              <a:t>35</a:t>
            </a:r>
            <a:endParaRPr lang="it-IT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2000" dirty="0" err="1"/>
              <a:t>GdL</a:t>
            </a:r>
            <a:r>
              <a:rPr lang="it-IT" sz="2000" dirty="0"/>
              <a:t> INAIL –MIN LAV – MISE – ANCE – CONFINDUSTRIA  sulle perforatrici utilizzate nei </a:t>
            </a:r>
            <a:r>
              <a:rPr lang="it-IT" sz="2000" dirty="0" smtClean="0"/>
              <a:t>cantieri. </a:t>
            </a:r>
            <a:r>
              <a:rPr lang="it-IT" sz="2000" dirty="0"/>
              <a:t>Conclusa con </a:t>
            </a:r>
            <a:r>
              <a:rPr lang="it-IT" sz="2000" dirty="0" smtClean="0"/>
              <a:t>pubblicazione </a:t>
            </a:r>
            <a:r>
              <a:rPr lang="it-IT" sz="2000" dirty="0"/>
              <a:t>delle linee di indirizzo sul sito INAIL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2000" dirty="0"/>
              <a:t>Commissione macchine tagliatrici a filo diamantato utilizzate nelle cave di </a:t>
            </a:r>
            <a:r>
              <a:rPr lang="it-IT" sz="2000" dirty="0" smtClean="0"/>
              <a:t>marmo finalizzata alla definizione di buone prassi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477258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440" y="23496"/>
            <a:ext cx="1247962" cy="704495"/>
          </a:xfrm>
          <a:prstGeom prst="rect">
            <a:avLst/>
          </a:prstGeom>
        </p:spPr>
      </p:pic>
      <p:sp>
        <p:nvSpPr>
          <p:cNvPr id="3" name="Titolo 1"/>
          <p:cNvSpPr txBox="1">
            <a:spLocks/>
          </p:cNvSpPr>
          <p:nvPr/>
        </p:nvSpPr>
        <p:spPr>
          <a:xfrm>
            <a:off x="1906445" y="32122"/>
            <a:ext cx="6514224" cy="6570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2400" dirty="0"/>
              <a:t>Gruppo Tecnico Interregionale </a:t>
            </a:r>
          </a:p>
          <a:p>
            <a:pPr algn="r"/>
            <a:r>
              <a:rPr lang="it-IT" sz="2400" b="1" dirty="0"/>
              <a:t>Macchine e Impianti</a:t>
            </a:r>
          </a:p>
        </p:txBody>
      </p:sp>
      <p:grpSp>
        <p:nvGrpSpPr>
          <p:cNvPr id="4" name="Gruppo 14"/>
          <p:cNvGrpSpPr/>
          <p:nvPr/>
        </p:nvGrpSpPr>
        <p:grpSpPr>
          <a:xfrm>
            <a:off x="166782" y="741639"/>
            <a:ext cx="7785404" cy="560880"/>
            <a:chOff x="304800" y="3563072"/>
            <a:chExt cx="4267200" cy="56088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5" name="Rettangolo arrotondato 4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ettangolo 5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Attività del Gruppo Macchine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7" name="Segnaposto contenuto 2"/>
          <p:cNvSpPr txBox="1">
            <a:spLocks/>
          </p:cNvSpPr>
          <p:nvPr/>
        </p:nvSpPr>
        <p:spPr>
          <a:xfrm>
            <a:off x="216734" y="1206268"/>
            <a:ext cx="8609631" cy="5165655"/>
          </a:xfrm>
          <a:prstGeom prst="rect">
            <a:avLst/>
          </a:prstGeom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it-IT" sz="3200" b="1" dirty="0" smtClean="0"/>
              <a:t> Partecipazione alle </a:t>
            </a:r>
            <a:r>
              <a:rPr 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Commissioni Ministeriali </a:t>
            </a:r>
            <a:endParaRPr lang="it-IT" sz="3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it-IT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Commissione DM 11 aprile 2011</a:t>
            </a:r>
            <a:r>
              <a:rPr lang="it-IT" sz="2800" dirty="0" smtClean="0"/>
              <a:t>, verifiche periodiche attrezzature autorizzazione soggetti abilitati</a:t>
            </a:r>
          </a:p>
          <a:p>
            <a:pPr lvl="1"/>
            <a:r>
              <a:rPr lang="it-IT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Commissione Accordo 22 febbraio 2012</a:t>
            </a:r>
            <a:r>
              <a:rPr lang="it-IT" sz="2800" dirty="0" smtClean="0"/>
              <a:t>, formazione per particolari attrezzature</a:t>
            </a:r>
          </a:p>
          <a:p>
            <a:pPr lvl="1" algn="just">
              <a:spcAft>
                <a:spcPts val="0"/>
              </a:spcAft>
            </a:pP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Commissione Macchine c/o MISE</a:t>
            </a:r>
            <a:r>
              <a:rPr lang="it-IT" sz="2800" dirty="0" smtClean="0"/>
              <a:t>, Autorità per la Sorveglianza del Mercato: esame delle segnalazioni di presunta non conformità e collaborazione alle attività di sorveglianza del mercato su specifiche problematiche (macchine coinvolte in infortuni mortali)</a:t>
            </a:r>
          </a:p>
          <a:p>
            <a:pPr marL="269875" indent="-269875">
              <a:spcBef>
                <a:spcPts val="600"/>
              </a:spcBef>
              <a:buClrTx/>
              <a:buFont typeface="Wingdings" panose="05000000000000000000" pitchFamily="2" charset="2"/>
              <a:buChar char="§"/>
              <a:tabLst>
                <a:tab pos="269875" algn="l"/>
              </a:tabLst>
            </a:pPr>
            <a:r>
              <a:rPr lang="it-IT" sz="3200" b="1" dirty="0" smtClean="0"/>
              <a:t>Esame </a:t>
            </a:r>
            <a:r>
              <a:rPr 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quesiti specifici </a:t>
            </a:r>
            <a:r>
              <a:rPr lang="it-IT" sz="3200" b="1" dirty="0" smtClean="0"/>
              <a:t>formulati dai Servizi di Prevenzione delle ASL/ARPA </a:t>
            </a:r>
            <a:r>
              <a:rPr lang="it-IT" sz="3200" dirty="0" smtClean="0"/>
              <a:t> </a:t>
            </a:r>
          </a:p>
          <a:p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1330788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2"/>
          <p:cNvSpPr txBox="1">
            <a:spLocks/>
          </p:cNvSpPr>
          <p:nvPr/>
        </p:nvSpPr>
        <p:spPr>
          <a:xfrm>
            <a:off x="216735" y="1340768"/>
            <a:ext cx="8600005" cy="5112568"/>
          </a:xfrm>
          <a:prstGeom prst="rect">
            <a:avLst/>
          </a:prstGeom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3200" b="1" dirty="0" smtClean="0"/>
              <a:t>Indirizzi operativi per i Servizi di Prevenzione in ordine:</a:t>
            </a:r>
            <a:endParaRPr lang="it-IT" sz="3200" dirty="0" smtClean="0"/>
          </a:p>
          <a:p>
            <a:pPr lvl="1"/>
            <a:r>
              <a:rPr lang="it-IT" sz="2800" dirty="0" smtClean="0"/>
              <a:t>alla gestione di problematiche inerenti la vigilanza e il controllo di </a:t>
            </a:r>
            <a:r>
              <a:rPr lang="it-IT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attrezzature, macchine e impianti </a:t>
            </a:r>
          </a:p>
          <a:p>
            <a:pPr lvl="1"/>
            <a:r>
              <a:rPr lang="it-IT" sz="2800" dirty="0" smtClean="0"/>
              <a:t>ai </a:t>
            </a:r>
            <a:r>
              <a:rPr lang="it-IT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modelli di vigilanza integrata </a:t>
            </a:r>
            <a:r>
              <a:rPr lang="it-IT" sz="2800" dirty="0" smtClean="0"/>
              <a:t>su problematiche inerenti ambienti di lavoro e di vita (DPR 462)</a:t>
            </a:r>
          </a:p>
          <a:p>
            <a:pPr lvl="1"/>
            <a:r>
              <a:rPr lang="it-IT" sz="2800" dirty="0" smtClean="0"/>
              <a:t>a </a:t>
            </a:r>
            <a:r>
              <a:rPr lang="it-IT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settori lavorativi con elevati rischi di esposizione</a:t>
            </a:r>
            <a:r>
              <a:rPr lang="it-IT" sz="2800" dirty="0" smtClean="0"/>
              <a:t>. </a:t>
            </a:r>
          </a:p>
          <a:p>
            <a:pPr marL="354013" lvl="1" indent="0">
              <a:buNone/>
            </a:pPr>
            <a:r>
              <a:rPr lang="it-IT" sz="2800" dirty="0" smtClean="0"/>
              <a:t>In particolare il Gruppo sta lavorando a documenti di indirizzo tecnico nel settore degli ambienti a sospetto di inquinamento o confinati (DPR 177/11)</a:t>
            </a:r>
            <a:endParaRPr lang="it-IT" sz="2800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440" y="23496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906445" y="32122"/>
            <a:ext cx="6514224" cy="6570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2400" dirty="0"/>
              <a:t>Gruppo Tecnico Interregionale </a:t>
            </a:r>
          </a:p>
          <a:p>
            <a:pPr algn="r"/>
            <a:r>
              <a:rPr lang="it-IT" sz="2400" b="1" dirty="0"/>
              <a:t>Macchine e Impianti</a:t>
            </a:r>
          </a:p>
        </p:txBody>
      </p:sp>
      <p:grpSp>
        <p:nvGrpSpPr>
          <p:cNvPr id="5" name="Gruppo 14"/>
          <p:cNvGrpSpPr/>
          <p:nvPr/>
        </p:nvGrpSpPr>
        <p:grpSpPr>
          <a:xfrm>
            <a:off x="166782" y="741639"/>
            <a:ext cx="7785404" cy="560880"/>
            <a:chOff x="304800" y="3563072"/>
            <a:chExt cx="4267200" cy="56088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6" name="Rettangolo arrotondato 5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ettangolo 6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Attività del Gruppo Macchine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6252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440" y="23496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906445" y="32122"/>
            <a:ext cx="6514224" cy="6570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2400" dirty="0"/>
              <a:t>Gruppo Tecnico Interregionale </a:t>
            </a:r>
          </a:p>
          <a:p>
            <a:pPr algn="r"/>
            <a:r>
              <a:rPr lang="it-IT" sz="2400" b="1" dirty="0"/>
              <a:t>Macchine e Impianti</a:t>
            </a:r>
          </a:p>
        </p:txBody>
      </p:sp>
      <p:grpSp>
        <p:nvGrpSpPr>
          <p:cNvPr id="5" name="Gruppo 14"/>
          <p:cNvGrpSpPr/>
          <p:nvPr/>
        </p:nvGrpSpPr>
        <p:grpSpPr>
          <a:xfrm>
            <a:off x="166782" y="741639"/>
            <a:ext cx="7785404" cy="560880"/>
            <a:chOff x="304800" y="3563072"/>
            <a:chExt cx="4267200" cy="56088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6" name="Rettangolo arrotondato 5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ettangolo 6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Attività  svolta dal Gruppo Macchine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8" name="Segnaposto contenuto 2"/>
          <p:cNvSpPr txBox="1">
            <a:spLocks/>
          </p:cNvSpPr>
          <p:nvPr/>
        </p:nvSpPr>
        <p:spPr>
          <a:xfrm>
            <a:off x="216736" y="1340768"/>
            <a:ext cx="8459720" cy="4954154"/>
          </a:xfrm>
          <a:prstGeom prst="rect">
            <a:avLst/>
          </a:prstGeom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2800" dirty="0" smtClean="0"/>
              <a:t>Circolare su </a:t>
            </a: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metodi scalata tralicci </a:t>
            </a:r>
            <a:r>
              <a:rPr lang="it-IT" sz="2800" dirty="0" smtClean="0"/>
              <a:t>e recupero lavoratore non autosufficiente</a:t>
            </a:r>
          </a:p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2800" dirty="0" smtClean="0"/>
              <a:t>Circolare </a:t>
            </a:r>
            <a:r>
              <a:rPr lang="it-IT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palchi e manifestazioni pubblico spettacolo</a:t>
            </a:r>
          </a:p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2800" dirty="0" smtClean="0"/>
              <a:t>Documento tecnico sui </a:t>
            </a: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carri raccoglifrutta</a:t>
            </a:r>
          </a:p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2800" dirty="0" smtClean="0"/>
              <a:t>Documento sui </a:t>
            </a: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ROPS abbattibili </a:t>
            </a:r>
            <a:r>
              <a:rPr lang="it-IT" sz="2800" dirty="0" smtClean="0"/>
              <a:t>sui trattori</a:t>
            </a:r>
          </a:p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2800" dirty="0" smtClean="0"/>
              <a:t>Documento su </a:t>
            </a:r>
            <a:r>
              <a:rPr lang="it-IT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perforatrici di piccolo diametro</a:t>
            </a:r>
            <a:endParaRPr lang="it-IT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Defeating</a:t>
            </a: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800" dirty="0" smtClean="0"/>
              <a:t>dei dispositivi di protezione - Norma UNI EN 14119</a:t>
            </a:r>
          </a:p>
          <a:p>
            <a:pPr marL="355600" indent="-355600">
              <a:buFont typeface="Wingdings" panose="05000000000000000000" pitchFamily="2" charset="2"/>
              <a:buChar char="Ø"/>
            </a:pPr>
            <a:r>
              <a:rPr lang="it-IT" sz="2800" dirty="0"/>
              <a:t>Linee di indirizzo </a:t>
            </a: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magazzini frutta in celle ad atmosfera controllata</a:t>
            </a:r>
          </a:p>
          <a:p>
            <a:pPr marL="355600" indent="-355600">
              <a:buFont typeface="Wingdings" panose="05000000000000000000" pitchFamily="2" charset="2"/>
              <a:buChar char="Ø"/>
            </a:pP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434795066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ttivo">
  <a:themeElements>
    <a:clrScheme name="Personalizzato 3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C830CC"/>
      </a:accent1>
      <a:accent2>
        <a:srgbClr val="962399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Retrospettiv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ttiv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4316</TotalTime>
  <Words>850</Words>
  <Application>Microsoft Office PowerPoint</Application>
  <PresentationFormat>Presentazione su schermo (4:3)</PresentationFormat>
  <Paragraphs>125</Paragraphs>
  <Slides>10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1" baseType="lpstr">
      <vt:lpstr>Retrospettivo</vt:lpstr>
      <vt:lpstr>Gruppo Tecnico Interregionale SSLL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AG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 G</dc:creator>
  <cp:lastModifiedBy>Delussu Nicola</cp:lastModifiedBy>
  <cp:revision>212</cp:revision>
  <cp:lastPrinted>2017-01-24T15:15:20Z</cp:lastPrinted>
  <dcterms:created xsi:type="dcterms:W3CDTF">2015-10-29T09:08:29Z</dcterms:created>
  <dcterms:modified xsi:type="dcterms:W3CDTF">2017-06-20T14:16:06Z</dcterms:modified>
</cp:coreProperties>
</file>